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79" r:id="rId2"/>
    <p:sldId id="280" r:id="rId3"/>
    <p:sldId id="290" r:id="rId4"/>
    <p:sldId id="267" r:id="rId5"/>
    <p:sldId id="257" r:id="rId6"/>
    <p:sldId id="256" r:id="rId7"/>
    <p:sldId id="260" r:id="rId8"/>
    <p:sldId id="261" r:id="rId9"/>
    <p:sldId id="277" r:id="rId10"/>
    <p:sldId id="282" r:id="rId11"/>
    <p:sldId id="283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 Thao" initials="BT" lastIdx="1" clrIdx="0">
    <p:extLst>
      <p:ext uri="{19B8F6BF-5375-455C-9EA6-DF929625EA0E}">
        <p15:presenceInfo xmlns:p15="http://schemas.microsoft.com/office/powerpoint/2012/main" userId="e4c721648babed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C01A-074E-48C1-812C-79689DF8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8152D-5516-4EC5-96F6-A94B124C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C80B-4C84-49CE-997F-1C782DEE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0CBB7-D0C8-4328-89D3-725317BE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E741-C453-44AD-806C-E2284BBA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F120-D1CB-4E08-BEB4-CCEAA642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2AA9A-2AD4-43BA-AE33-FEE2E8621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C03C-D15A-4A67-BFB0-608DF921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D4E68-7269-43AE-9B10-B1826A28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DC2E-1123-4FFA-80CB-60E0826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CBBBC0-6DFB-4871-B698-3E5EBDC41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1B3D3-D570-4E41-8DCA-B2E7B51E9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8B15-523F-49F8-A7C8-DBED0E96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6419C-C3F5-46AF-9EF6-C3C5AC69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A32D-0642-4926-ABB0-CBD1EDB6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6DA0-704A-471F-93DB-D32626C7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857F-576A-48F7-B0E0-F157ECC2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2E3A-1BEC-46B5-ACE6-08CD591F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0905-645F-4C04-BF54-082F5484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CB35-D0E8-4DD2-B524-7BEB8A4B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61D6-E224-49DB-8F05-C12D6C57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D32FB-B00A-4CAE-8188-736B40BE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F96B4-8E30-4917-B8B4-14672B3C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5A97-0C8B-404A-A9EC-0E0726B3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702F6-C053-44AA-8415-74C3C553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2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D6C7C-C641-46C2-BBD6-9F9ABE0E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DD6C-E0E8-43E9-9F28-83FAF5D25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97A7F-3602-4C33-BB36-C9DBF27B5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1BCFA-EA09-4E60-B6E0-E9B03786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28131-C9B0-47A6-9514-E2A7E706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B5FA-6EE3-4D82-938A-3C1CFB9D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49BC-F2F4-4705-BF84-8B72067F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77EDC-C821-4EB8-82D4-39AA67C5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CF21A-BCD0-4FB0-B211-150F1791E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C62E6-03CC-4462-B731-208EE9E5F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972D5-491E-43D5-B355-C152F8803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985CC-16B0-4883-92F9-AB45B29C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90341-2765-4B0F-B50D-3F6B1A4E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CF95-8D1D-4A13-BE3E-FDD81C46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7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50D-C1AD-4244-BF74-E5ED89C2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3521F-9D9D-4325-8832-9B3087CA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3DFF9-B185-4DB1-AA47-B2CF1927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0C1BE-FD6D-423E-AEA0-C6B1533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0A886-5E96-43BE-BECE-7A254E83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D08D9-04D6-41C6-A906-88742B6D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6E7A3-79F2-4914-9BC7-BD187613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4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8E08-C962-4754-8E27-3AF5D607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C8305-E08F-446F-BBF2-10AEC6DC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A4444-BF60-442B-BE5A-CE667F1B1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8D266-8B35-43D2-B8A6-4D388694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C194E-23A7-45EE-B37D-EAD41BE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C5943-4362-43E2-9E78-C5225877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21CA-CA45-4717-90A5-887BAD28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F4AF1-D975-452F-A747-FE3C7EDCD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1769F-9034-43CB-9C48-8C78BC66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356D7-8F7E-422B-A71E-CFC94E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0DE13-4D36-4FBD-99F6-FB91FE84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5695E-F1AD-4277-B694-C5B7F5FD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AA461-7355-484A-920C-970DFB45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5A9A6-7A6E-4762-A524-B1C069E7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A228A-201E-45A6-80C6-AAC09B57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6F5C2-ECAA-41C6-849F-450C7EA3F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94431-8001-4337-BE93-C471EDB42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DELL\Downloads\phu nu\hinh-nen-powerpoint-kute (1).jpg">
            <a:extLst>
              <a:ext uri="{FF2B5EF4-FFF2-40B4-BE49-F238E27FC236}">
                <a16:creationId xmlns:a16="http://schemas.microsoft.com/office/drawing/2014/main" id="{899FF22D-03A6-4EE6-842D-01939480D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9" descr="1018265obiutmb6vk">
            <a:extLst>
              <a:ext uri="{FF2B5EF4-FFF2-40B4-BE49-F238E27FC236}">
                <a16:creationId xmlns:a16="http://schemas.microsoft.com/office/drawing/2014/main" id="{58648AF3-E4DF-41F3-B173-A279FA85B8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343">
            <a:off x="77788" y="2233613"/>
            <a:ext cx="820737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9" descr="1018265obiutmb6vk">
            <a:extLst>
              <a:ext uri="{FF2B5EF4-FFF2-40B4-BE49-F238E27FC236}">
                <a16:creationId xmlns:a16="http://schemas.microsoft.com/office/drawing/2014/main" id="{4716F4A4-0948-4C3B-96DA-E6BB105C81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870">
            <a:off x="8105775" y="2189163"/>
            <a:ext cx="820738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 descr="AN686">
            <a:extLst>
              <a:ext uri="{FF2B5EF4-FFF2-40B4-BE49-F238E27FC236}">
                <a16:creationId xmlns:a16="http://schemas.microsoft.com/office/drawing/2014/main" id="{033B29E3-5A55-4273-A9C9-F958CEE621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6">
            <a:extLst>
              <a:ext uri="{FF2B5EF4-FFF2-40B4-BE49-F238E27FC236}">
                <a16:creationId xmlns:a16="http://schemas.microsoft.com/office/drawing/2014/main" id="{BF2AB85D-6F34-45F3-8EBE-B6FDC34C12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28788" y="2438400"/>
            <a:ext cx="6348412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Môn: Toán lớp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36C9D-607D-4472-9E65-8BD85B375A29}"/>
              </a:ext>
            </a:extLst>
          </p:cNvPr>
          <p:cNvSpPr txBox="1"/>
          <p:nvPr/>
        </p:nvSpPr>
        <p:spPr>
          <a:xfrm>
            <a:off x="0" y="1485635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336km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Linh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vằn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BE3E8-D694-4EF9-AEF4-B28963B9FE1B}"/>
              </a:ext>
            </a:extLst>
          </p:cNvPr>
          <p:cNvSpPr txBox="1"/>
          <p:nvPr/>
        </p:nvSpPr>
        <p:spPr>
          <a:xfrm>
            <a:off x="1431236" y="156240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76E492-522E-44F4-89D5-9D80798A0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58" y="0"/>
            <a:ext cx="2857500" cy="428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2BA75-D2D3-4292-8697-7CC7CE829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757" y="-1"/>
            <a:ext cx="2857499" cy="4286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4066D6-A740-40C9-9968-390774816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256" y="23191"/>
            <a:ext cx="3280744" cy="42862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B257E3-9CFA-4038-963F-92087E353103}"/>
              </a:ext>
            </a:extLst>
          </p:cNvPr>
          <p:cNvSpPr txBox="1"/>
          <p:nvPr/>
        </p:nvSpPr>
        <p:spPr>
          <a:xfrm>
            <a:off x="0" y="4651513"/>
            <a:ext cx="3005757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:</a:t>
            </a:r>
          </a:p>
          <a:p>
            <a:r>
              <a:rPr lang="en-US" sz="2400" dirty="0"/>
              <a:t>336 : 3 = 112 (km/h)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490596-F370-4900-A280-8DF0A0B61CBE}"/>
              </a:ext>
            </a:extLst>
          </p:cNvPr>
          <p:cNvSpPr txBox="1"/>
          <p:nvPr/>
        </p:nvSpPr>
        <p:spPr>
          <a:xfrm>
            <a:off x="2999961" y="4644881"/>
            <a:ext cx="2857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Linh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4 = 84 (km/h)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2DFE4A-4662-4DB3-84D1-CAD48991D195}"/>
              </a:ext>
            </a:extLst>
          </p:cNvPr>
          <p:cNvSpPr txBox="1"/>
          <p:nvPr/>
        </p:nvSpPr>
        <p:spPr>
          <a:xfrm>
            <a:off x="5857462" y="4664760"/>
            <a:ext cx="324430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Ngựa</a:t>
            </a:r>
            <a:r>
              <a:rPr lang="en-US" sz="2400" dirty="0"/>
              <a:t> </a:t>
            </a:r>
            <a:r>
              <a:rPr lang="en-US" sz="2400" dirty="0" err="1"/>
              <a:t>vằn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5 = 67,2 (km/h)</a:t>
            </a:r>
          </a:p>
        </p:txBody>
      </p:sp>
    </p:spTree>
    <p:extLst>
      <p:ext uri="{BB962C8B-B14F-4D97-AF65-F5344CB8AC3E}">
        <p14:creationId xmlns:p14="http://schemas.microsoft.com/office/powerpoint/2010/main" val="17077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E5C4BF-2A56-4E11-898A-908E0AC73ADF}"/>
              </a:ext>
            </a:extLst>
          </p:cNvPr>
          <p:cNvSpPr txBox="1"/>
          <p:nvPr/>
        </p:nvSpPr>
        <p:spPr>
          <a:xfrm>
            <a:off x="898358" y="2566737"/>
            <a:ext cx="7267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CHÚC CÁC CON CHĂM NGOAN – HỌC GIỎI</a:t>
            </a:r>
          </a:p>
        </p:txBody>
      </p:sp>
    </p:spTree>
    <p:extLst>
      <p:ext uri="{BB962C8B-B14F-4D97-AF65-F5344CB8AC3E}">
        <p14:creationId xmlns:p14="http://schemas.microsoft.com/office/powerpoint/2010/main" val="11818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33186" y="0"/>
            <a:ext cx="8001000" cy="2514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0158" y="5100936"/>
            <a:ext cx="3722188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HP001 4 hàng" panose="020B0603050302020204" pitchFamily="34" charset="-93"/>
                <a:cs typeface="Times New Roman" pitchFamily="18" charset="0"/>
              </a:rPr>
              <a:t>v = s : t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5562601"/>
            <a:ext cx="1330036" cy="928915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750752" y="2426062"/>
            <a:ext cx="8001000" cy="2514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(v) ta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(t)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2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>
            <a:extLst>
              <a:ext uri="{FF2B5EF4-FFF2-40B4-BE49-F238E27FC236}">
                <a16:creationId xmlns:a16="http://schemas.microsoft.com/office/drawing/2014/main" id="{4C092912-FA7D-482B-9B05-1E4C5FC5CA3A}"/>
              </a:ext>
            </a:extLst>
          </p:cNvPr>
          <p:cNvSpPr/>
          <p:nvPr/>
        </p:nvSpPr>
        <p:spPr>
          <a:xfrm>
            <a:off x="741680" y="-127802"/>
            <a:ext cx="7875604" cy="338488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 </a:t>
            </a:r>
            <a:endParaRPr lang="en-US" sz="6000" dirty="0">
              <a:solidFill>
                <a:schemeClr val="tx1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7668AA0-4C7F-421E-94CB-3F349A4C3C55}"/>
              </a:ext>
            </a:extLst>
          </p:cNvPr>
          <p:cNvSpPr/>
          <p:nvPr/>
        </p:nvSpPr>
        <p:spPr>
          <a:xfrm>
            <a:off x="76200" y="3338363"/>
            <a:ext cx="8991599" cy="23063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quãng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thời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gian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k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m/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giờ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;  m/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phút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;  m/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giây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…..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hlinkClick r:id="rId2" action="ppaction://hlinksldjump"/>
            <a:extLst>
              <a:ext uri="{FF2B5EF4-FFF2-40B4-BE49-F238E27FC236}">
                <a16:creationId xmlns:a16="http://schemas.microsoft.com/office/drawing/2014/main" id="{36DB3964-8BE3-4FD5-9C39-8D6005FDF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5562601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4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inh-nen-power-point-dep-7">
            <a:extLst>
              <a:ext uri="{FF2B5EF4-FFF2-40B4-BE49-F238E27FC236}">
                <a16:creationId xmlns:a16="http://schemas.microsoft.com/office/drawing/2014/main" id="{1CFE55CE-89B9-41B7-83D6-DA35A3E4E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07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0C433C2E-6B2C-49F0-9741-730482AE78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913" y="2286000"/>
          <a:ext cx="216058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6147" name="Object 3">
                        <a:extLst>
                          <a:ext uri="{FF2B5EF4-FFF2-40B4-BE49-F238E27FC236}">
                            <a16:creationId xmlns:a16="http://schemas.microsoft.com/office/drawing/2014/main" id="{0C433C2E-6B2C-49F0-9741-730482AE78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3" y="2286000"/>
                        <a:ext cx="216058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WordArt 4">
            <a:extLst>
              <a:ext uri="{FF2B5EF4-FFF2-40B4-BE49-F238E27FC236}">
                <a16:creationId xmlns:a16="http://schemas.microsoft.com/office/drawing/2014/main" id="{3AD0700B-F00E-42E3-8D7E-1AC4894941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993" y="1879600"/>
            <a:ext cx="6477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</a:rPr>
              <a:t>LUYỆN TẬP 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</a:endParaRPr>
          </a:p>
        </p:txBody>
      </p:sp>
      <p:grpSp>
        <p:nvGrpSpPr>
          <p:cNvPr id="6149" name="Group 5">
            <a:extLst>
              <a:ext uri="{FF2B5EF4-FFF2-40B4-BE49-F238E27FC236}">
                <a16:creationId xmlns:a16="http://schemas.microsoft.com/office/drawing/2014/main" id="{33D88DEF-D9AB-4BFA-9008-EDD9E010CF03}"/>
              </a:ext>
            </a:extLst>
          </p:cNvPr>
          <p:cNvGrpSpPr>
            <a:grpSpLocks/>
          </p:cNvGrpSpPr>
          <p:nvPr/>
        </p:nvGrpSpPr>
        <p:grpSpPr bwMode="auto">
          <a:xfrm>
            <a:off x="4460240" y="884872"/>
            <a:ext cx="2971800" cy="838200"/>
            <a:chOff x="1488" y="576"/>
            <a:chExt cx="2880" cy="624"/>
          </a:xfrm>
        </p:grpSpPr>
        <p:sp>
          <p:nvSpPr>
            <p:cNvPr id="6150" name="WordArt 6">
              <a:extLst>
                <a:ext uri="{FF2B5EF4-FFF2-40B4-BE49-F238E27FC236}">
                  <a16:creationId xmlns:a16="http://schemas.microsoft.com/office/drawing/2014/main" id="{806C4734-C531-47F1-870C-9B943E66A44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err="1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50000">
                      <a:srgbClr val="FF0000"/>
                    </a:gs>
                    <a:gs pos="100000">
                      <a:srgbClr val="33CC33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1" name="Line 7">
              <a:extLst>
                <a:ext uri="{FF2B5EF4-FFF2-40B4-BE49-F238E27FC236}">
                  <a16:creationId xmlns:a16="http://schemas.microsoft.com/office/drawing/2014/main" id="{FB2048C8-00B9-47B3-AFEA-57A8A6CE6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15E2EB7-8931-4272-B574-FF402DBC767A}"/>
              </a:ext>
            </a:extLst>
          </p:cNvPr>
          <p:cNvSpPr txBox="1"/>
          <p:nvPr/>
        </p:nvSpPr>
        <p:spPr>
          <a:xfrm flipH="1">
            <a:off x="5131752" y="3483927"/>
            <a:ext cx="2189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Trang 139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6" y="299693"/>
            <a:ext cx="8454044" cy="1320800"/>
          </a:xfrm>
        </p:spPr>
        <p:txBody>
          <a:bodyPr>
            <a:noAutofit/>
          </a:bodyPr>
          <a:lstStyle/>
          <a:p>
            <a:r>
              <a:rPr lang="vi-VN" sz="3200" b="1" u="sng" dirty="0">
                <a:solidFill>
                  <a:schemeClr val="tx1"/>
                </a:solidFill>
              </a:rPr>
              <a:t>Bài</a:t>
            </a:r>
            <a:r>
              <a:rPr lang="en-US" sz="3200" b="1" u="sng" dirty="0">
                <a:solidFill>
                  <a:schemeClr val="tx1"/>
                </a:solidFill>
              </a:rPr>
              <a:t> </a:t>
            </a:r>
            <a:r>
              <a:rPr lang="vi-VN" sz="3200" b="1" u="sng" dirty="0">
                <a:solidFill>
                  <a:schemeClr val="tx1"/>
                </a:solidFill>
              </a:rPr>
              <a:t>1</a:t>
            </a:r>
            <a:r>
              <a:rPr lang="en-US" sz="3200" b="1" u="sng" dirty="0">
                <a:solidFill>
                  <a:schemeClr val="tx1"/>
                </a:solidFill>
              </a:rPr>
              <a:t>: </a:t>
            </a:r>
            <a:r>
              <a:rPr lang="vi-VN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Một con đà điểu khi cần có thể chạy được </a:t>
            </a:r>
            <a:r>
              <a:rPr lang="vi-VN" sz="3200" b="1" dirty="0">
                <a:solidFill>
                  <a:srgbClr val="FF0000"/>
                </a:solidFill>
              </a:rPr>
              <a:t>5250 m trong 5 phút</a:t>
            </a:r>
            <a:r>
              <a:rPr lang="vi-VN" sz="3200" dirty="0">
                <a:solidFill>
                  <a:schemeClr val="tx1"/>
                </a:solidFill>
              </a:rPr>
              <a:t>. Tính vận tốc chạy của đà điểu</a:t>
            </a:r>
            <a:r>
              <a:rPr lang="vi-VN" sz="3200" dirty="0"/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222" y="2089412"/>
            <a:ext cx="6602226" cy="2230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400" b="1" dirty="0">
                <a:solidFill>
                  <a:srgbClr val="FF0000"/>
                </a:solidFill>
              </a:rPr>
              <a:t>                                      </a:t>
            </a:r>
            <a:r>
              <a:rPr lang="vi-VN" sz="2400" b="1" dirty="0"/>
              <a:t>Giải</a:t>
            </a:r>
            <a:endParaRPr lang="vi-VN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Vận tốc chạy của đà điểu là:</a:t>
            </a: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     5250 : 5 = 1050 ( m/phút)</a:t>
            </a: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                  Đáp số : 1050 m/phút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6" y="2151504"/>
            <a:ext cx="3110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70C0"/>
                </a:solidFill>
              </a:rPr>
              <a:t>Tóm tắt:  </a:t>
            </a:r>
          </a:p>
          <a:p>
            <a:r>
              <a:rPr lang="en-US" sz="2800">
                <a:solidFill>
                  <a:srgbClr val="0070C0"/>
                </a:solidFill>
              </a:rPr>
              <a:t>s  =</a:t>
            </a:r>
            <a:r>
              <a:rPr lang="vi-VN" sz="2800">
                <a:solidFill>
                  <a:srgbClr val="0070C0"/>
                </a:solidFill>
              </a:rPr>
              <a:t> </a:t>
            </a:r>
            <a:r>
              <a:rPr lang="vi-VN" sz="2800" dirty="0">
                <a:solidFill>
                  <a:srgbClr val="0070C0"/>
                </a:solidFill>
              </a:rPr>
              <a:t>5250 m</a:t>
            </a:r>
          </a:p>
          <a:p>
            <a:r>
              <a:rPr lang="en-US" sz="2800">
                <a:solidFill>
                  <a:srgbClr val="0070C0"/>
                </a:solidFill>
              </a:rPr>
              <a:t>t  </a:t>
            </a:r>
            <a:r>
              <a:rPr lang="vi-VN" sz="2800">
                <a:solidFill>
                  <a:srgbClr val="0070C0"/>
                </a:solidFill>
              </a:rPr>
              <a:t>= </a:t>
            </a:r>
            <a:r>
              <a:rPr lang="vi-VN" sz="2800" dirty="0">
                <a:solidFill>
                  <a:srgbClr val="0070C0"/>
                </a:solidFill>
              </a:rPr>
              <a:t>5 phút</a:t>
            </a:r>
          </a:p>
          <a:p>
            <a:r>
              <a:rPr lang="en-US" sz="2800">
                <a:solidFill>
                  <a:srgbClr val="0070C0"/>
                </a:solidFill>
              </a:rPr>
              <a:t>V </a:t>
            </a:r>
            <a:r>
              <a:rPr lang="vi-VN" sz="2800">
                <a:solidFill>
                  <a:srgbClr val="0070C0"/>
                </a:solidFill>
              </a:rPr>
              <a:t>= </a:t>
            </a:r>
            <a:r>
              <a:rPr lang="vi-VN" sz="2800" dirty="0">
                <a:solidFill>
                  <a:srgbClr val="0070C0"/>
                </a:solidFill>
              </a:rPr>
              <a:t>......m/ phút 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059521"/>
              </p:ext>
            </p:extLst>
          </p:nvPr>
        </p:nvGraphicFramePr>
        <p:xfrm>
          <a:off x="180772" y="1308844"/>
          <a:ext cx="8930641" cy="2017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s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130 km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147 km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210m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1014m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t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4 giờ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3 giờ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6 giây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13 phút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v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32,5 km/giờ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7628" y="424788"/>
            <a:ext cx="699790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Bài 2 / Viết vào ô trống  (theo mẫu)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5825BD-570D-4228-A364-662C4FA80A3F}"/>
              </a:ext>
            </a:extLst>
          </p:cNvPr>
          <p:cNvSpPr txBox="1"/>
          <p:nvPr/>
        </p:nvSpPr>
        <p:spPr>
          <a:xfrm>
            <a:off x="3584372" y="2651760"/>
            <a:ext cx="2123440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FF0000"/>
                </a:solidFill>
                <a:effectLst/>
                <a:latin typeface="+mj-lt"/>
              </a:rPr>
              <a:t>49 km/giờ </a:t>
            </a:r>
            <a:endParaRPr lang="en-US" sz="2800" b="1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49CB19-A325-4A6B-9D3D-D7C4D59CCA8D}"/>
              </a:ext>
            </a:extLst>
          </p:cNvPr>
          <p:cNvSpPr txBox="1"/>
          <p:nvPr/>
        </p:nvSpPr>
        <p:spPr>
          <a:xfrm>
            <a:off x="5474132" y="2651760"/>
            <a:ext cx="2123440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vi-VN" sz="2800" b="1">
                <a:solidFill>
                  <a:srgbClr val="FF0000"/>
                </a:solidFill>
                <a:latin typeface="+mj-lt"/>
              </a:rPr>
              <a:t>35m/giây </a:t>
            </a:r>
            <a:endParaRPr lang="en-US" sz="2800" b="1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68B9BB-8E71-45CC-B407-2CC75304E901}"/>
              </a:ext>
            </a:extLst>
          </p:cNvPr>
          <p:cNvSpPr txBox="1"/>
          <p:nvPr/>
        </p:nvSpPr>
        <p:spPr>
          <a:xfrm>
            <a:off x="7140372" y="2651760"/>
            <a:ext cx="2123440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78 m/phút</a:t>
            </a:r>
            <a:endParaRPr lang="en-US" sz="2800" b="1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4E0827CA-CE2B-4B47-84BC-AF5F969A6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66" y="183899"/>
            <a:ext cx="7967522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km.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km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3E721357-3893-4E1E-9E3E-732AAFAAD7F8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781300"/>
            <a:ext cx="7288212" cy="231775"/>
            <a:chOff x="657" y="2931"/>
            <a:chExt cx="4591" cy="146"/>
          </a:xfrm>
        </p:grpSpPr>
        <p:sp>
          <p:nvSpPr>
            <p:cNvPr id="6162" name="Line 38">
              <a:extLst>
                <a:ext uri="{FF2B5EF4-FFF2-40B4-BE49-F238E27FC236}">
                  <a16:creationId xmlns:a16="http://schemas.microsoft.com/office/drawing/2014/main" id="{A08BA24B-3539-4AE2-BE60-E6E3B6701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941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3" name="Group 39">
              <a:extLst>
                <a:ext uri="{FF2B5EF4-FFF2-40B4-BE49-F238E27FC236}">
                  <a16:creationId xmlns:a16="http://schemas.microsoft.com/office/drawing/2014/main" id="{36E811BD-5876-4C75-BA9A-F69783D8A3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2931"/>
              <a:ext cx="4591" cy="146"/>
              <a:chOff x="612" y="1560"/>
              <a:chExt cx="4591" cy="146"/>
            </a:xfrm>
          </p:grpSpPr>
          <p:sp>
            <p:nvSpPr>
              <p:cNvPr id="6164" name="Line 40">
                <a:extLst>
                  <a:ext uri="{FF2B5EF4-FFF2-40B4-BE49-F238E27FC236}">
                    <a16:creationId xmlns:a16="http://schemas.microsoft.com/office/drawing/2014/main" id="{85634763-1FB2-444C-A230-E6908D4C4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3" y="1560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65" name="Group 41">
                <a:extLst>
                  <a:ext uri="{FF2B5EF4-FFF2-40B4-BE49-F238E27FC236}">
                    <a16:creationId xmlns:a16="http://schemas.microsoft.com/office/drawing/2014/main" id="{7655C3D7-055E-4ED0-BCE5-9A66D4C97B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570"/>
                <a:ext cx="4582" cy="136"/>
                <a:chOff x="793" y="1862"/>
                <a:chExt cx="4582" cy="136"/>
              </a:xfrm>
            </p:grpSpPr>
            <p:sp>
              <p:nvSpPr>
                <p:cNvPr id="6166" name="Line 42">
                  <a:extLst>
                    <a:ext uri="{FF2B5EF4-FFF2-40B4-BE49-F238E27FC236}">
                      <a16:creationId xmlns:a16="http://schemas.microsoft.com/office/drawing/2014/main" id="{C426FB3A-CB0C-4ADE-89C0-3A395FBCE4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3" y="1933"/>
                  <a:ext cx="45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Line 43">
                  <a:extLst>
                    <a:ext uri="{FF2B5EF4-FFF2-40B4-BE49-F238E27FC236}">
                      <a16:creationId xmlns:a16="http://schemas.microsoft.com/office/drawing/2014/main" id="{4D3EA278-B577-4A97-BC8F-E67A83E19C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3" y="1862"/>
                  <a:ext cx="0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213" name="AutoShape 45">
            <a:extLst>
              <a:ext uri="{FF2B5EF4-FFF2-40B4-BE49-F238E27FC236}">
                <a16:creationId xmlns:a16="http://schemas.microsoft.com/office/drawing/2014/main" id="{AA80F0DA-4DFF-4FC7-90F1-0C9F7B0B6382}"/>
              </a:ext>
            </a:extLst>
          </p:cNvPr>
          <p:cNvSpPr>
            <a:spLocks/>
          </p:cNvSpPr>
          <p:nvPr/>
        </p:nvSpPr>
        <p:spPr bwMode="auto">
          <a:xfrm rot="16211001" flipH="1">
            <a:off x="4490244" y="-1024731"/>
            <a:ext cx="511175" cy="7259637"/>
          </a:xfrm>
          <a:prstGeom prst="leftBrace">
            <a:avLst>
              <a:gd name="adj1" fmla="val 118349"/>
              <a:gd name="adj2" fmla="val 50000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0066"/>
              </a:solidFill>
            </a:endParaRPr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86FBF282-FAB7-4C4F-9FBB-E249E82B5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844675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66"/>
                </a:solidFill>
              </a:rPr>
              <a:t>25 km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CA06866B-E83E-494B-9262-ABAEE2C2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368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A1701405-96B1-4D39-BD68-6A08A6305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25654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7217" name="AutoShape 49">
            <a:extLst>
              <a:ext uri="{FF2B5EF4-FFF2-40B4-BE49-F238E27FC236}">
                <a16:creationId xmlns:a16="http://schemas.microsoft.com/office/drawing/2014/main" id="{2503A7CF-C72C-46BF-82BE-D1DE400373F3}"/>
              </a:ext>
            </a:extLst>
          </p:cNvPr>
          <p:cNvSpPr>
            <a:spLocks/>
          </p:cNvSpPr>
          <p:nvPr/>
        </p:nvSpPr>
        <p:spPr bwMode="auto">
          <a:xfrm rot="5451797" flipH="1">
            <a:off x="1690688" y="2422525"/>
            <a:ext cx="361950" cy="1511300"/>
          </a:xfrm>
          <a:prstGeom prst="leftBrace">
            <a:avLst>
              <a:gd name="adj1" fmla="val 34795"/>
              <a:gd name="adj2" fmla="val 50000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0066"/>
              </a:solidFill>
            </a:endParaRPr>
          </a:p>
        </p:txBody>
      </p:sp>
      <p:sp>
        <p:nvSpPr>
          <p:cNvPr id="7218" name="Text Box 50">
            <a:extLst>
              <a:ext uri="{FF2B5EF4-FFF2-40B4-BE49-F238E27FC236}">
                <a16:creationId xmlns:a16="http://schemas.microsoft.com/office/drawing/2014/main" id="{EE238BFB-3D79-4718-A9B0-ECE3D1941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892" y="3365145"/>
            <a:ext cx="2149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b="1" dirty="0" err="1"/>
              <a:t>Đi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bộ</a:t>
            </a:r>
            <a:r>
              <a:rPr lang="en-US" altLang="en-US" sz="2400" b="1" dirty="0" smtClean="0"/>
              <a:t>: 5 km</a:t>
            </a:r>
          </a:p>
        </p:txBody>
      </p:sp>
      <p:sp>
        <p:nvSpPr>
          <p:cNvPr id="7220" name="AutoShape 52">
            <a:extLst>
              <a:ext uri="{FF2B5EF4-FFF2-40B4-BE49-F238E27FC236}">
                <a16:creationId xmlns:a16="http://schemas.microsoft.com/office/drawing/2014/main" id="{F8249726-3A98-45C6-A6AA-6A2988570789}"/>
              </a:ext>
            </a:extLst>
          </p:cNvPr>
          <p:cNvSpPr>
            <a:spLocks/>
          </p:cNvSpPr>
          <p:nvPr/>
        </p:nvSpPr>
        <p:spPr bwMode="auto">
          <a:xfrm rot="5400000" flipH="1" flipV="1">
            <a:off x="5327650" y="441325"/>
            <a:ext cx="431800" cy="5543550"/>
          </a:xfrm>
          <a:prstGeom prst="leftBrace">
            <a:avLst>
              <a:gd name="adj1" fmla="val 106985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0066"/>
              </a:solidFill>
            </a:endParaRPr>
          </a:p>
        </p:txBody>
      </p:sp>
      <p:sp>
        <p:nvSpPr>
          <p:cNvPr id="7222" name="Text Box 54">
            <a:extLst>
              <a:ext uri="{FF2B5EF4-FFF2-40B4-BE49-F238E27FC236}">
                <a16:creationId xmlns:a16="http://schemas.microsoft.com/office/drawing/2014/main" id="{3FD750C1-A464-45E7-BD4A-7E4A179D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44155"/>
            <a:ext cx="3440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b="1" dirty="0" err="1"/>
              <a:t>Đi</a:t>
            </a:r>
            <a:r>
              <a:rPr lang="en-US" altLang="en-US" sz="2400" b="1" dirty="0"/>
              <a:t> ô </a:t>
            </a:r>
            <a:r>
              <a:rPr lang="en-US" altLang="en-US" sz="2400" b="1" dirty="0" err="1" smtClean="0"/>
              <a:t>tô</a:t>
            </a:r>
            <a:r>
              <a:rPr lang="en-US" altLang="en-US" sz="2400" b="1" dirty="0" smtClean="0"/>
              <a:t>:  …. ? </a:t>
            </a:r>
            <a:r>
              <a:rPr lang="en-US" altLang="en-US" sz="2400" b="1" dirty="0"/>
              <a:t>k</a:t>
            </a:r>
            <a:r>
              <a:rPr lang="en-US" altLang="en-US" sz="2400" b="1" dirty="0" smtClean="0"/>
              <a:t>m</a:t>
            </a:r>
            <a:endParaRPr lang="en-US" altLang="en-US" sz="2400" b="1" dirty="0"/>
          </a:p>
        </p:txBody>
      </p:sp>
      <p:sp>
        <p:nvSpPr>
          <p:cNvPr id="7223" name="Text Box 55">
            <a:extLst>
              <a:ext uri="{FF2B5EF4-FFF2-40B4-BE49-F238E27FC236}">
                <a16:creationId xmlns:a16="http://schemas.microsoft.com/office/drawing/2014/main" id="{B7BB258D-DAD6-40D6-B566-A26AF16E1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328" y="4500546"/>
            <a:ext cx="2459328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/>
              <a:t>s</a:t>
            </a:r>
            <a:r>
              <a:rPr lang="en-US" sz="2400" b="1" dirty="0" smtClean="0">
                <a:solidFill>
                  <a:srgbClr val="FF0066"/>
                </a:solidFill>
              </a:rPr>
              <a:t> ô </a:t>
            </a:r>
            <a:r>
              <a:rPr lang="en-US" sz="2400" b="1" dirty="0" err="1" smtClean="0">
                <a:solidFill>
                  <a:srgbClr val="FF0066"/>
                </a:solidFill>
              </a:rPr>
              <a:t>tô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>
                <a:solidFill>
                  <a:srgbClr val="FF0066"/>
                </a:solidFill>
              </a:rPr>
              <a:t>=  20 km</a:t>
            </a:r>
          </a:p>
          <a:p>
            <a:pPr eaLnBrk="1" hangingPunct="1">
              <a:defRPr/>
            </a:pPr>
            <a:r>
              <a:rPr lang="en-US" sz="2400" b="1" dirty="0"/>
              <a:t>t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</a:rPr>
              <a:t> ô </a:t>
            </a:r>
            <a:r>
              <a:rPr lang="en-US" sz="2400" b="1" dirty="0" err="1" smtClean="0">
                <a:solidFill>
                  <a:srgbClr val="FF0066"/>
                </a:solidFill>
              </a:rPr>
              <a:t>tô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>
                <a:solidFill>
                  <a:srgbClr val="FF0066"/>
                </a:solidFill>
              </a:rPr>
              <a:t>=  0,5 </a:t>
            </a:r>
            <a:r>
              <a:rPr lang="en-US" sz="2400" b="1" dirty="0" err="1">
                <a:solidFill>
                  <a:srgbClr val="FF0066"/>
                </a:solidFill>
              </a:rPr>
              <a:t>giờ</a:t>
            </a:r>
            <a:endParaRPr lang="en-US" sz="2400" b="1" dirty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sz="2400" b="1" dirty="0"/>
              <a:t>v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66"/>
                </a:solidFill>
              </a:rPr>
              <a:t>ô </a:t>
            </a:r>
            <a:r>
              <a:rPr lang="en-US" sz="2400" b="1" dirty="0" err="1" smtClean="0">
                <a:solidFill>
                  <a:srgbClr val="FF0066"/>
                </a:solidFill>
              </a:rPr>
              <a:t>tô</a:t>
            </a:r>
            <a:r>
              <a:rPr lang="en-US" sz="2400" b="1" dirty="0" smtClean="0">
                <a:solidFill>
                  <a:srgbClr val="FF0066"/>
                </a:solidFill>
              </a:rPr>
              <a:t> =   </a:t>
            </a:r>
            <a:r>
              <a:rPr lang="en-US" sz="2400" b="1" dirty="0">
                <a:solidFill>
                  <a:srgbClr val="FF0066"/>
                </a:solidFill>
              </a:rPr>
              <a:t>? km</a:t>
            </a:r>
          </a:p>
        </p:txBody>
      </p:sp>
      <p:sp>
        <p:nvSpPr>
          <p:cNvPr id="7224" name="Text Box 56">
            <a:extLst>
              <a:ext uri="{FF2B5EF4-FFF2-40B4-BE49-F238E27FC236}">
                <a16:creationId xmlns:a16="http://schemas.microsoft.com/office/drawing/2014/main" id="{B159AB29-C34F-4ED5-88CE-E7C95BB73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647" y="4111982"/>
            <a:ext cx="52758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225" name="Text Box 57">
            <a:extLst>
              <a:ext uri="{FF2B5EF4-FFF2-40B4-BE49-F238E27FC236}">
                <a16:creationId xmlns:a16="http://schemas.microsoft.com/office/drawing/2014/main" id="{B6CB02BC-C672-462A-B41A-B8B8580B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694" y="4593817"/>
            <a:ext cx="2773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25 - 5 = 20 (km)</a:t>
            </a:r>
          </a:p>
        </p:txBody>
      </p:sp>
      <p:sp>
        <p:nvSpPr>
          <p:cNvPr id="7226" name="Text Box 58">
            <a:extLst>
              <a:ext uri="{FF2B5EF4-FFF2-40B4-BE49-F238E27FC236}">
                <a16:creationId xmlns:a16="http://schemas.microsoft.com/office/drawing/2014/main" id="{ACEF1A6F-068C-40FC-9F1A-329C80F36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811" y="4941364"/>
            <a:ext cx="33762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0,5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227" name="Text Box 59">
            <a:extLst>
              <a:ext uri="{FF2B5EF4-FFF2-40B4-BE49-F238E27FC236}">
                <a16:creationId xmlns:a16="http://schemas.microsoft.com/office/drawing/2014/main" id="{63E9EDFF-5B31-4D05-80C0-D194E2501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5870558"/>
            <a:ext cx="344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0,5 = 40 (km/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228" name="Text Box 60">
            <a:extLst>
              <a:ext uri="{FF2B5EF4-FFF2-40B4-BE49-F238E27FC236}">
                <a16:creationId xmlns:a16="http://schemas.microsoft.com/office/drawing/2014/main" id="{78FA1C77-F0DD-4A5A-97EF-CF2587F8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6356333"/>
            <a:ext cx="294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40 km/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 animBg="1"/>
      <p:bldP spid="7214" grpId="0"/>
      <p:bldP spid="7215" grpId="0"/>
      <p:bldP spid="7216" grpId="0"/>
      <p:bldP spid="7217" grpId="0" animBg="1"/>
      <p:bldP spid="7218" grpId="0"/>
      <p:bldP spid="7220" grpId="0" animBg="1"/>
      <p:bldP spid="7222" grpId="0"/>
      <p:bldP spid="7223" grpId="0" animBg="1"/>
      <p:bldP spid="7224" grpId="0"/>
      <p:bldP spid="7225" grpId="0"/>
      <p:bldP spid="7226" grpId="0"/>
      <p:bldP spid="7227" grpId="0"/>
      <p:bldP spid="7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A02FB381-EC88-4286-8F60-3EEC783B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565150"/>
            <a:ext cx="8963025" cy="954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>
                <a:solidFill>
                  <a:srgbClr val="0000CC"/>
                </a:solidFill>
              </a:rPr>
              <a:t>4. Một ca nô đi từ 6 giờ 30 phút đến 7 giờ 45 phút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0000CC"/>
                </a:solidFill>
              </a:rPr>
              <a:t> được quãng đường 30 km. Tính vận tốc của ca nô.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A4A57CB0-4066-40EE-8A40-5A54B93E081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636838"/>
            <a:ext cx="7273925" cy="215900"/>
            <a:chOff x="657" y="2478"/>
            <a:chExt cx="4582" cy="136"/>
          </a:xfrm>
        </p:grpSpPr>
        <p:sp>
          <p:nvSpPr>
            <p:cNvPr id="9234" name="Line 12">
              <a:extLst>
                <a:ext uri="{FF2B5EF4-FFF2-40B4-BE49-F238E27FC236}">
                  <a16:creationId xmlns:a16="http://schemas.microsoft.com/office/drawing/2014/main" id="{643EF52B-B23F-4A5D-A684-CEBFB8774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2478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5" name="Group 13">
              <a:extLst>
                <a:ext uri="{FF2B5EF4-FFF2-40B4-BE49-F238E27FC236}">
                  <a16:creationId xmlns:a16="http://schemas.microsoft.com/office/drawing/2014/main" id="{A9132973-4CB5-48B8-A3AC-203FFC49AC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2478"/>
              <a:ext cx="4582" cy="136"/>
              <a:chOff x="657" y="1949"/>
              <a:chExt cx="4582" cy="136"/>
            </a:xfrm>
          </p:grpSpPr>
          <p:sp>
            <p:nvSpPr>
              <p:cNvPr id="9236" name="Line 14">
                <a:extLst>
                  <a:ext uri="{FF2B5EF4-FFF2-40B4-BE49-F238E27FC236}">
                    <a16:creationId xmlns:a16="http://schemas.microsoft.com/office/drawing/2014/main" id="{EFFDCACB-8341-40F4-96FC-AD7F0F9C0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45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Line 15">
                <a:extLst>
                  <a:ext uri="{FF2B5EF4-FFF2-40B4-BE49-F238E27FC236}">
                    <a16:creationId xmlns:a16="http://schemas.microsoft.com/office/drawing/2014/main" id="{C0C28114-195D-4CFB-A42F-87C70D5D4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9" y="1949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9" name="Text Box 17">
            <a:extLst>
              <a:ext uri="{FF2B5EF4-FFF2-40B4-BE49-F238E27FC236}">
                <a16:creationId xmlns:a16="http://schemas.microsoft.com/office/drawing/2014/main" id="{AF18DBC1-4935-47C4-B0B7-8D17E4AFD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9972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</a:rPr>
              <a:t>6 giờ 30 phút</a:t>
            </a:r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5711DD38-9290-4244-88FB-4624C143B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2708275"/>
            <a:ext cx="2159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BD45ED78-CEB1-4718-8909-6F55FF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000375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</a:rPr>
              <a:t>7 giờ 45 phút</a:t>
            </a:r>
          </a:p>
        </p:txBody>
      </p:sp>
      <p:sp>
        <p:nvSpPr>
          <p:cNvPr id="8213" name="AutoShape 21">
            <a:extLst>
              <a:ext uri="{FF2B5EF4-FFF2-40B4-BE49-F238E27FC236}">
                <a16:creationId xmlns:a16="http://schemas.microsoft.com/office/drawing/2014/main" id="{F8B4000D-BC6F-4B8A-A310-0D85F0191634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4207670" y="-1102519"/>
            <a:ext cx="442912" cy="7058025"/>
          </a:xfrm>
          <a:prstGeom prst="leftBrace">
            <a:avLst>
              <a:gd name="adj1" fmla="val 132796"/>
              <a:gd name="adj2" fmla="val 50000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9F9F85FF-256B-4DBD-8C8F-D5F6332AA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1773238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30 km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CCA67910-BFEE-497C-9380-020091AA5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571875"/>
            <a:ext cx="1087437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V  = ? 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155AEB9E-1E9E-4346-80D7-B09D816C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143375"/>
            <a:ext cx="20907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s   =  30 km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t    =  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v   =   ?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EB0EE4DA-429D-43F4-8C51-DFD0773FE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3786188"/>
            <a:ext cx="591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Thời gian ca nô đi hết quãng đường là: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9609FD64-05AE-416E-A2C0-D923FBB07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937" y="4345691"/>
            <a:ext cx="6789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7 </a:t>
            </a:r>
            <a:r>
              <a:rPr lang="en-US" altLang="en-US" sz="20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000" b="1" dirty="0">
                <a:solidFill>
                  <a:srgbClr val="FF0000"/>
                </a:solidFill>
              </a:rPr>
              <a:t> 45 </a:t>
            </a:r>
            <a:r>
              <a:rPr lang="en-US" altLang="en-US" sz="2000" b="1" dirty="0" err="1">
                <a:solidFill>
                  <a:srgbClr val="FF0000"/>
                </a:solidFill>
              </a:rPr>
              <a:t>phút</a:t>
            </a:r>
            <a:r>
              <a:rPr lang="en-US" altLang="en-US" sz="2000" b="1" dirty="0">
                <a:solidFill>
                  <a:srgbClr val="FF0000"/>
                </a:solidFill>
              </a:rPr>
              <a:t> - 6 </a:t>
            </a:r>
            <a:r>
              <a:rPr lang="en-US" altLang="en-US" sz="20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000" b="1" dirty="0">
                <a:solidFill>
                  <a:srgbClr val="FF0000"/>
                </a:solidFill>
              </a:rPr>
              <a:t> 30 </a:t>
            </a:r>
            <a:r>
              <a:rPr lang="en-US" altLang="en-US" sz="2000" b="1" dirty="0" err="1">
                <a:solidFill>
                  <a:srgbClr val="FF0000"/>
                </a:solidFill>
              </a:rPr>
              <a:t>phút</a:t>
            </a:r>
            <a:r>
              <a:rPr lang="en-US" altLang="en-US" sz="2000" b="1" dirty="0">
                <a:solidFill>
                  <a:srgbClr val="FF0000"/>
                </a:solidFill>
              </a:rPr>
              <a:t> = 1 </a:t>
            </a:r>
            <a:r>
              <a:rPr lang="en-US" altLang="en-US" sz="20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000" b="1" dirty="0">
                <a:solidFill>
                  <a:srgbClr val="FF0000"/>
                </a:solidFill>
              </a:rPr>
              <a:t> 15 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phút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= 1,25 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giờ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2BD0FF09-DCE8-4A96-921C-6FBB8A7E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855" y="4855339"/>
            <a:ext cx="3243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CC"/>
                </a:solidFill>
              </a:rPr>
              <a:t>Vận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tốc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của</a:t>
            </a:r>
            <a:r>
              <a:rPr lang="en-US" altLang="en-US" sz="2400" b="1" dirty="0">
                <a:solidFill>
                  <a:srgbClr val="0000CC"/>
                </a:solidFill>
              </a:rPr>
              <a:t> ca </a:t>
            </a:r>
            <a:r>
              <a:rPr lang="en-US" altLang="en-US" sz="2400" b="1" dirty="0" err="1">
                <a:solidFill>
                  <a:srgbClr val="0000CC"/>
                </a:solidFill>
              </a:rPr>
              <a:t>nô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8220" name="Text Box 28">
            <a:extLst>
              <a:ext uri="{FF2B5EF4-FFF2-40B4-BE49-F238E27FC236}">
                <a16:creationId xmlns:a16="http://schemas.microsoft.com/office/drawing/2014/main" id="{3771DA61-B117-4FD7-ACA8-FA5CDAD05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161" y="5398173"/>
            <a:ext cx="3405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30 : 1,25 = 24 (km/</a:t>
            </a:r>
            <a:r>
              <a:rPr lang="en-US" altLang="en-US" sz="24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221" name="Text Box 29">
            <a:extLst>
              <a:ext uri="{FF2B5EF4-FFF2-40B4-BE49-F238E27FC236}">
                <a16:creationId xmlns:a16="http://schemas.microsoft.com/office/drawing/2014/main" id="{23FDE767-20D9-4B15-9D5D-DEDDE87DA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724" y="5941007"/>
            <a:ext cx="2781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66"/>
                </a:solidFill>
              </a:rPr>
              <a:t>Đáp</a:t>
            </a:r>
            <a:r>
              <a:rPr lang="en-US" altLang="en-US" sz="2400" dirty="0">
                <a:solidFill>
                  <a:srgbClr val="FF0066"/>
                </a:solidFill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</a:rPr>
              <a:t>số</a:t>
            </a:r>
            <a:r>
              <a:rPr lang="en-US" altLang="en-US" sz="2400" dirty="0">
                <a:solidFill>
                  <a:srgbClr val="FF0066"/>
                </a:solidFill>
              </a:rPr>
              <a:t> : 24 km/</a:t>
            </a:r>
            <a:r>
              <a:rPr lang="en-US" altLang="en-US" sz="2400" dirty="0" err="1">
                <a:solidFill>
                  <a:srgbClr val="FF0066"/>
                </a:solidFill>
              </a:rPr>
              <a:t>giờ</a:t>
            </a:r>
            <a:endParaRPr lang="en-US" altLang="en-US" sz="2400" dirty="0">
              <a:solidFill>
                <a:srgbClr val="FF0066"/>
              </a:solidFill>
            </a:endParaRPr>
          </a:p>
        </p:txBody>
      </p:sp>
      <p:sp>
        <p:nvSpPr>
          <p:cNvPr id="9233" name="Rectangle 3">
            <a:extLst>
              <a:ext uri="{FF2B5EF4-FFF2-40B4-BE49-F238E27FC236}">
                <a16:creationId xmlns:a16="http://schemas.microsoft.com/office/drawing/2014/main" id="{41E4009F-E8F1-45C4-81C5-CCE6421DD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0"/>
            <a:ext cx="722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vi-VN" altLang="en-US" sz="2600" b="1" u="sng">
              <a:solidFill>
                <a:srgbClr val="261DD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77569 2.59259E-6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  <p:bldP spid="8212" grpId="0"/>
      <p:bldP spid="8213" grpId="0" animBg="1"/>
      <p:bldP spid="8214" grpId="0"/>
      <p:bldP spid="8215" grpId="0" animBg="1"/>
      <p:bldP spid="8217" grpId="0"/>
      <p:bldP spid="8218" grpId="0"/>
      <p:bldP spid="8219" grpId="0"/>
      <p:bldP spid="8220" grpId="0"/>
      <p:bldP spid="8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762000" y="563880"/>
            <a:ext cx="7620000" cy="2362200"/>
          </a:xfrm>
          <a:prstGeom prst="ellipseRibbon2">
            <a:avLst>
              <a:gd name="adj1" fmla="val 25000"/>
              <a:gd name="adj2" fmla="val 68091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TRÒ CHƠI CỦNG CỐ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B8A88-E360-4B03-9327-C9FE315B7799}"/>
              </a:ext>
            </a:extLst>
          </p:cNvPr>
          <p:cNvSpPr txBox="1"/>
          <p:nvPr/>
        </p:nvSpPr>
        <p:spPr>
          <a:xfrm>
            <a:off x="1484244" y="3429000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545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HP001 4 hàng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Bài 1:   Một con đà điểu khi cần có thể chạy được 5250 m trong 5 phút. Tính vận tốc chạy của đà điểu.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 hong</cp:lastModifiedBy>
  <cp:revision>36</cp:revision>
  <dcterms:created xsi:type="dcterms:W3CDTF">2020-04-26T14:57:30Z</dcterms:created>
  <dcterms:modified xsi:type="dcterms:W3CDTF">2022-03-21T04:31:22Z</dcterms:modified>
</cp:coreProperties>
</file>